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  <p:sldMasterId id="2147483673" r:id="rId3"/>
  </p:sldMasterIdLst>
  <p:notesMasterIdLst>
    <p:notesMasterId r:id="rId143"/>
  </p:notesMasterIdLst>
  <p:handoutMasterIdLst>
    <p:handoutMasterId r:id="rId144"/>
  </p:handoutMasterIdLst>
  <p:sldIdLst>
    <p:sldId id="256" r:id="rId4"/>
    <p:sldId id="410" r:id="rId5"/>
    <p:sldId id="411" r:id="rId6"/>
    <p:sldId id="412" r:id="rId7"/>
    <p:sldId id="413" r:id="rId8"/>
    <p:sldId id="414" r:id="rId9"/>
    <p:sldId id="415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521" r:id="rId25"/>
    <p:sldId id="522" r:id="rId26"/>
    <p:sldId id="523" r:id="rId27"/>
    <p:sldId id="524" r:id="rId28"/>
    <p:sldId id="525" r:id="rId29"/>
    <p:sldId id="526" r:id="rId30"/>
    <p:sldId id="438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9" r:id="rId62"/>
    <p:sldId id="480" r:id="rId63"/>
    <p:sldId id="481" r:id="rId64"/>
    <p:sldId id="482" r:id="rId65"/>
    <p:sldId id="483" r:id="rId66"/>
    <p:sldId id="484" r:id="rId67"/>
    <p:sldId id="485" r:id="rId68"/>
    <p:sldId id="486" r:id="rId69"/>
    <p:sldId id="487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  <p:sldId id="500" r:id="rId81"/>
    <p:sldId id="501" r:id="rId82"/>
    <p:sldId id="502" r:id="rId83"/>
    <p:sldId id="370" r:id="rId84"/>
    <p:sldId id="401" r:id="rId85"/>
    <p:sldId id="403" r:id="rId86"/>
    <p:sldId id="404" r:id="rId87"/>
    <p:sldId id="388" r:id="rId88"/>
    <p:sldId id="396" r:id="rId89"/>
    <p:sldId id="503" r:id="rId90"/>
    <p:sldId id="562" r:id="rId91"/>
    <p:sldId id="527" r:id="rId92"/>
    <p:sldId id="528" r:id="rId93"/>
    <p:sldId id="529" r:id="rId94"/>
    <p:sldId id="530" r:id="rId95"/>
    <p:sldId id="531" r:id="rId96"/>
    <p:sldId id="532" r:id="rId97"/>
    <p:sldId id="533" r:id="rId98"/>
    <p:sldId id="534" r:id="rId99"/>
    <p:sldId id="535" r:id="rId100"/>
    <p:sldId id="536" r:id="rId101"/>
    <p:sldId id="537" r:id="rId102"/>
    <p:sldId id="538" r:id="rId103"/>
    <p:sldId id="539" r:id="rId104"/>
    <p:sldId id="540" r:id="rId105"/>
    <p:sldId id="541" r:id="rId106"/>
    <p:sldId id="542" r:id="rId107"/>
    <p:sldId id="543" r:id="rId108"/>
    <p:sldId id="544" r:id="rId109"/>
    <p:sldId id="545" r:id="rId110"/>
    <p:sldId id="546" r:id="rId111"/>
    <p:sldId id="547" r:id="rId112"/>
    <p:sldId id="548" r:id="rId113"/>
    <p:sldId id="549" r:id="rId114"/>
    <p:sldId id="550" r:id="rId115"/>
    <p:sldId id="551" r:id="rId116"/>
    <p:sldId id="552" r:id="rId117"/>
    <p:sldId id="553" r:id="rId118"/>
    <p:sldId id="554" r:id="rId119"/>
    <p:sldId id="555" r:id="rId120"/>
    <p:sldId id="556" r:id="rId121"/>
    <p:sldId id="557" r:id="rId122"/>
    <p:sldId id="558" r:id="rId123"/>
    <p:sldId id="559" r:id="rId124"/>
    <p:sldId id="560" r:id="rId125"/>
    <p:sldId id="561" r:id="rId126"/>
    <p:sldId id="504" r:id="rId127"/>
    <p:sldId id="505" r:id="rId128"/>
    <p:sldId id="506" r:id="rId129"/>
    <p:sldId id="507" r:id="rId130"/>
    <p:sldId id="508" r:id="rId131"/>
    <p:sldId id="512" r:id="rId132"/>
    <p:sldId id="513" r:id="rId133"/>
    <p:sldId id="514" r:id="rId134"/>
    <p:sldId id="515" r:id="rId135"/>
    <p:sldId id="516" r:id="rId136"/>
    <p:sldId id="517" r:id="rId137"/>
    <p:sldId id="509" r:id="rId138"/>
    <p:sldId id="518" r:id="rId139"/>
    <p:sldId id="520" r:id="rId140"/>
    <p:sldId id="519" r:id="rId141"/>
    <p:sldId id="511" r:id="rId1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0C73-BFD1-44E1-A81F-DFA5823C9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376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.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21B8-832A-4A66-B4A5-33342A382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5781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8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4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1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44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92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4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021B8-832A-4A66-B4A5-33342A382235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4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5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57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4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7295" y="364490"/>
            <a:ext cx="6858000" cy="695325"/>
          </a:xfrm>
        </p:spPr>
        <p:txBody>
          <a:bodyPr anchor="b"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7" y="365125"/>
            <a:ext cx="788679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EB35D4D-1897-41A0-B125-FB95C0420A7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2EADD95-5136-49C0-8AD6-540C82EC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7" y="1825625"/>
            <a:ext cx="78867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7295" y="364490"/>
            <a:ext cx="6858000" cy="695325"/>
          </a:xfrm>
        </p:spPr>
        <p:txBody>
          <a:bodyPr anchor="b"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271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7" y="1825625"/>
            <a:ext cx="78867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5318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5" y="1709738"/>
            <a:ext cx="788679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5" y="4589463"/>
            <a:ext cx="788679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1590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7" y="1825625"/>
            <a:ext cx="388624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203" y="1825625"/>
            <a:ext cx="388624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0472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8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8" y="1681163"/>
            <a:ext cx="38683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8" y="2505075"/>
            <a:ext cx="38683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203" y="1681163"/>
            <a:ext cx="38874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203" y="2505075"/>
            <a:ext cx="388743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185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5" y="1709738"/>
            <a:ext cx="788679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5" y="4589463"/>
            <a:ext cx="788679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5392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9093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8" y="457200"/>
            <a:ext cx="29492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436" y="987425"/>
            <a:ext cx="46292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8" y="2057400"/>
            <a:ext cx="29492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7223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750" y="365125"/>
            <a:ext cx="197169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7" y="365125"/>
            <a:ext cx="580079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91379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7" y="365125"/>
            <a:ext cx="788679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434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/>
                </a:solidFill>
              </a:rPr>
              <a:pPr/>
              <a:t>12/21/2020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6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7" y="1825625"/>
            <a:ext cx="388624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203" y="1825625"/>
            <a:ext cx="388624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8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8" y="1681163"/>
            <a:ext cx="38683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8" y="2505075"/>
            <a:ext cx="38683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203" y="1681163"/>
            <a:ext cx="38874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203" y="2505075"/>
            <a:ext cx="388743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7" y="365125"/>
            <a:ext cx="788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8" y="457200"/>
            <a:ext cx="29492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436" y="987425"/>
            <a:ext cx="46292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8" y="2057400"/>
            <a:ext cx="29492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750" y="365125"/>
            <a:ext cx="197169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7" y="365125"/>
            <a:ext cx="580079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7" y="6356350"/>
            <a:ext cx="20574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85" y="6356350"/>
            <a:ext cx="3086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8024" y="6356350"/>
            <a:ext cx="2057424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0030" y="248285"/>
            <a:ext cx="8712200" cy="63601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7565" y="1381125"/>
            <a:ext cx="7579360" cy="459232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837565" y="1119505"/>
            <a:ext cx="761746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0030" y="248285"/>
            <a:ext cx="8712200" cy="63601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7565" y="1381125"/>
            <a:ext cx="7579360" cy="459232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837565" y="1119505"/>
            <a:ext cx="761746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8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" y="198755"/>
            <a:ext cx="8797925" cy="64592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/>
          <p:cNvSpPr txBox="1"/>
          <p:nvPr/>
        </p:nvSpPr>
        <p:spPr>
          <a:xfrm>
            <a:off x="1872835" y="1592851"/>
            <a:ext cx="5812766" cy="90968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Commercial &amp; Cineplex</a:t>
            </a:r>
          </a:p>
          <a:p>
            <a:pPr algn="ctr"/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I-8 Markaz, Islamabad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9275" y="26673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Pictures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22019" y="3665552"/>
            <a:ext cx="3936356" cy="1186683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April – December </a:t>
            </a:r>
          </a:p>
          <a:p>
            <a:pPr algn="ctr">
              <a:spcBef>
                <a:spcPct val="0"/>
              </a:spcBef>
            </a:pPr>
            <a:r>
              <a:rPr 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2020</a:t>
            </a:r>
            <a:endParaRPr 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" y="233034"/>
            <a:ext cx="14382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90" y="233504"/>
            <a:ext cx="1155722" cy="1006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Roof Slab &amp; Parapet </a:t>
            </a:r>
            <a:r>
              <a:rPr lang="en-US" sz="3200" b="1" dirty="0">
                <a:sym typeface="+mn-ea"/>
              </a:rPr>
              <a:t>Wall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" y="1385285"/>
            <a:ext cx="7572777" cy="462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7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CCC – Formwork for </a:t>
            </a:r>
            <a:r>
              <a:rPr lang="en-US" sz="2800" b="1" dirty="0" smtClean="0">
                <a:sym typeface="+mn-ea"/>
              </a:rPr>
              <a:t>OHWT-02 </a:t>
            </a:r>
            <a:r>
              <a:rPr lang="en-US" sz="2800" b="1" dirty="0">
                <a:sym typeface="+mn-ea"/>
              </a:rPr>
              <a:t>Walls (August 2020)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2" y="1352281"/>
            <a:ext cx="7674028" cy="4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50133" y="365125"/>
            <a:ext cx="9764594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Formwork for Roof Slab (Cineplex)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84478"/>
            <a:ext cx="7678323" cy="46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03031" y="365125"/>
            <a:ext cx="9620518" cy="1325563"/>
          </a:xfrm>
        </p:spPr>
        <p:txBody>
          <a:bodyPr/>
          <a:lstStyle/>
          <a:p>
            <a:pPr algn="ctr"/>
            <a:r>
              <a:rPr lang="en-US" sz="2800" b="1" dirty="0">
                <a:sym typeface="+mn-ea"/>
              </a:rPr>
              <a:t>CCC – </a:t>
            </a:r>
            <a:r>
              <a:rPr lang="en-US" sz="2800" b="1" dirty="0" smtClean="0">
                <a:sym typeface="+mn-ea"/>
              </a:rPr>
              <a:t>Concrete Placement </a:t>
            </a:r>
            <a:r>
              <a:rPr lang="en-US" sz="2800" b="1" dirty="0">
                <a:sym typeface="+mn-ea"/>
              </a:rPr>
              <a:t>for Roof Slab (Cineplex</a:t>
            </a:r>
            <a:r>
              <a:rPr lang="en-US" sz="2800" b="1" dirty="0" smtClean="0">
                <a:sym typeface="+mn-ea"/>
              </a:rPr>
              <a:t>) </a:t>
            </a:r>
            <a:br>
              <a:rPr lang="en-US" sz="2800" b="1" dirty="0" smtClean="0">
                <a:sym typeface="+mn-ea"/>
              </a:rPr>
            </a:br>
            <a:r>
              <a:rPr lang="en-US" sz="2800" b="1" dirty="0" smtClean="0">
                <a:sym typeface="+mn-ea"/>
              </a:rPr>
              <a:t>(Sept 2020)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71599"/>
            <a:ext cx="7678323" cy="4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21348" y="365125"/>
            <a:ext cx="9725957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Formwork for Roof Slab (Cineplex) (Oct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84478"/>
            <a:ext cx="7678323" cy="46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097112" y="365125"/>
            <a:ext cx="11400211" cy="1325563"/>
          </a:xfrm>
        </p:spPr>
        <p:txBody>
          <a:bodyPr/>
          <a:lstStyle/>
          <a:p>
            <a:pPr algn="ctr"/>
            <a:r>
              <a:rPr lang="en-US" sz="2800" b="1" dirty="0">
                <a:sym typeface="+mn-ea"/>
              </a:rPr>
              <a:t>CCC – </a:t>
            </a:r>
            <a:r>
              <a:rPr lang="en-US" sz="2800" b="1" dirty="0" smtClean="0">
                <a:sym typeface="+mn-ea"/>
              </a:rPr>
              <a:t>Concrete Placement </a:t>
            </a:r>
            <a:r>
              <a:rPr lang="en-US" sz="2800" b="1" dirty="0">
                <a:sym typeface="+mn-ea"/>
              </a:rPr>
              <a:t>for Roof Slab (Cineplex</a:t>
            </a:r>
            <a:r>
              <a:rPr lang="en-US" sz="2800" b="1" dirty="0" smtClean="0">
                <a:sym typeface="+mn-ea"/>
              </a:rPr>
              <a:t>) (Oct 2020)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71599"/>
            <a:ext cx="7678323" cy="4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Structure Works (Cineplex) (Nov 2020)</a:t>
            </a:r>
            <a:br>
              <a:rPr lang="en-US" sz="3200" b="1" dirty="0" smtClean="0">
                <a:sym typeface="+mn-ea"/>
              </a:rPr>
            </a:b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6" y="1378039"/>
            <a:ext cx="7682614" cy="46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06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Structure Works (Cineplex</a:t>
            </a:r>
            <a:r>
              <a:rPr lang="en-US" sz="3200" b="1" dirty="0">
                <a:sym typeface="+mn-ea"/>
              </a:rPr>
              <a:t>)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74819"/>
            <a:ext cx="7639685" cy="46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00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Structure Works (Cineplex</a:t>
            </a:r>
            <a:r>
              <a:rPr lang="en-US" sz="3200" b="1" dirty="0">
                <a:sym typeface="+mn-ea"/>
              </a:rPr>
              <a:t>)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84478"/>
            <a:ext cx="7626806" cy="46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55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72405"/>
            <a:ext cx="7598535" cy="4616271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967087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" y="1378038"/>
            <a:ext cx="7585656" cy="462271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4486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795" y="365125"/>
            <a:ext cx="8193476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Dismantling of Block </a:t>
            </a:r>
            <a:r>
              <a:rPr lang="en-US" sz="3200" b="1" dirty="0">
                <a:sym typeface="+mn-ea"/>
              </a:rPr>
              <a:t>Masonry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72402"/>
            <a:ext cx="7665444" cy="46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78038"/>
            <a:ext cx="7572777" cy="4622711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44941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65160"/>
            <a:ext cx="7572777" cy="463558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87608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78038"/>
            <a:ext cx="7547019" cy="4622711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09258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7" y="1365161"/>
            <a:ext cx="7575996" cy="4615867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12134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" y="1378038"/>
            <a:ext cx="7601755" cy="459695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2569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6619"/>
            <a:ext cx="7614634" cy="462493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4091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8" y="1365160"/>
            <a:ext cx="7601754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423390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" y="1365160"/>
            <a:ext cx="7601755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16892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7" y="1352282"/>
            <a:ext cx="7601755" cy="464846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657013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65161"/>
            <a:ext cx="7624293" cy="4649273"/>
          </a:xfrm>
          <a:prstGeom prst="rect">
            <a:avLst/>
          </a:prstGeom>
        </p:spPr>
      </p:pic>
      <p:sp>
        <p:nvSpPr>
          <p:cNvPr id="17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640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Block </a:t>
            </a:r>
            <a:r>
              <a:rPr lang="en-US" sz="3200" b="1" dirty="0">
                <a:sym typeface="+mn-ea"/>
              </a:rPr>
              <a:t>Masonry (May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3" y="1385281"/>
            <a:ext cx="7665445" cy="46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7" y="1365160"/>
            <a:ext cx="7627514" cy="46098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62167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7" y="1365160"/>
            <a:ext cx="7614634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329673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" y="1365161"/>
            <a:ext cx="7601755" cy="4648468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951567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" y="1373355"/>
            <a:ext cx="7585656" cy="461532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98362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72405"/>
            <a:ext cx="7598535" cy="4616271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52884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" y="1378038"/>
            <a:ext cx="7585656" cy="462271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484214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78038"/>
            <a:ext cx="7572777" cy="4622711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095698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65160"/>
            <a:ext cx="7572777" cy="463558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36913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78038"/>
            <a:ext cx="7547019" cy="4622711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722170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7" y="1365161"/>
            <a:ext cx="7575996" cy="4615867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359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Block </a:t>
            </a:r>
            <a:r>
              <a:rPr lang="en-US" sz="3200" b="1" dirty="0">
                <a:sym typeface="+mn-ea"/>
              </a:rPr>
              <a:t>Masonry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2" y="1372408"/>
            <a:ext cx="7665448" cy="46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" y="1378038"/>
            <a:ext cx="7601755" cy="459695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28212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6619"/>
            <a:ext cx="7614634" cy="462493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217568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8" y="1365160"/>
            <a:ext cx="7601754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80681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" y="1365160"/>
            <a:ext cx="7601755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25454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7" y="1352282"/>
            <a:ext cx="7601755" cy="464846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687270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65161"/>
            <a:ext cx="7624293" cy="4649273"/>
          </a:xfrm>
          <a:prstGeom prst="rect">
            <a:avLst/>
          </a:prstGeom>
        </p:spPr>
      </p:pic>
      <p:sp>
        <p:nvSpPr>
          <p:cNvPr id="17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517872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7" y="1365160"/>
            <a:ext cx="7627514" cy="46098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4683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7" y="1365160"/>
            <a:ext cx="7614634" cy="46355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77741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" y="1365161"/>
            <a:ext cx="7601755" cy="4648468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15895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" y="1373355"/>
            <a:ext cx="7585656" cy="461532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1750" y="399245"/>
            <a:ext cx="7886791" cy="5444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Progress (</a:t>
            </a:r>
            <a:r>
              <a:rPr lang="en-US" sz="2800" b="1" dirty="0" smtClean="0">
                <a:sym typeface="+mn-ea"/>
              </a:rPr>
              <a:t>December 2020)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1463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9551" y="365125"/>
            <a:ext cx="8141961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Erection of Fire Fighting </a:t>
            </a:r>
            <a:r>
              <a:rPr lang="en-US" sz="3200" b="1" dirty="0">
                <a:sym typeface="+mn-ea"/>
              </a:rPr>
              <a:t>Pipes (May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3" y="1385281"/>
            <a:ext cx="7665447" cy="46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6367" y="365125"/>
            <a:ext cx="8371268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Erection of Fire Fighting </a:t>
            </a:r>
            <a:r>
              <a:rPr lang="en-US" sz="3200" b="1" dirty="0">
                <a:sym typeface="+mn-ea"/>
              </a:rPr>
              <a:t>Pipes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5" y="1372401"/>
            <a:ext cx="7665446" cy="4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911" y="365125"/>
            <a:ext cx="9015211" cy="1325563"/>
          </a:xfrm>
        </p:spPr>
        <p:txBody>
          <a:bodyPr/>
          <a:lstStyle/>
          <a:p>
            <a:pPr algn="ctr"/>
            <a:r>
              <a:rPr lang="en-US" sz="3100" b="1" dirty="0" smtClean="0">
                <a:sym typeface="+mn-ea"/>
              </a:rPr>
              <a:t>FDOC – Erection of Supports for Cable Tray (May </a:t>
            </a:r>
            <a:r>
              <a:rPr lang="en-US" sz="3100" b="1" dirty="0">
                <a:sym typeface="+mn-ea"/>
              </a:rPr>
              <a:t>2020)</a:t>
            </a:r>
            <a:endParaRPr lang="en-US" sz="3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72405"/>
            <a:ext cx="7665444" cy="46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93183" y="365125"/>
            <a:ext cx="9517487" cy="1325563"/>
          </a:xfrm>
        </p:spPr>
        <p:txBody>
          <a:bodyPr/>
          <a:lstStyle/>
          <a:p>
            <a:pPr algn="ctr"/>
            <a:r>
              <a:rPr lang="en-US" sz="3100" b="1" dirty="0" smtClean="0">
                <a:sym typeface="+mn-ea"/>
              </a:rPr>
              <a:t>FDOC – Erection of Supports for Cable </a:t>
            </a:r>
            <a:r>
              <a:rPr lang="en-US" sz="3100" b="1" dirty="0">
                <a:sym typeface="+mn-ea"/>
              </a:rPr>
              <a:t>Tray (May 2020)</a:t>
            </a:r>
            <a:endParaRPr lang="en-US" sz="31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6" y="1372408"/>
            <a:ext cx="7678325" cy="46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Bore Hole for </a:t>
            </a:r>
            <a:r>
              <a:rPr lang="en-US" sz="3200" b="1" dirty="0" err="1" smtClean="0">
                <a:sym typeface="+mn-ea"/>
              </a:rPr>
              <a:t>Earthing</a:t>
            </a:r>
            <a:r>
              <a:rPr lang="en-US" sz="3200" b="1" dirty="0">
                <a:sym typeface="+mn-ea"/>
              </a:rPr>
              <a:t> (May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5" y="1378041"/>
            <a:ext cx="3814554" cy="462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9" y="1378042"/>
            <a:ext cx="3809548" cy="46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Concrete Strength </a:t>
            </a:r>
            <a:r>
              <a:rPr lang="en-US" sz="3200" b="1" dirty="0">
                <a:sym typeface="+mn-ea"/>
              </a:rPr>
              <a:t>Testing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72672"/>
            <a:ext cx="3872516" cy="4654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05" y="1384480"/>
            <a:ext cx="3701878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FDOC-Formwork For Roof Slab (April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84479"/>
            <a:ext cx="7652563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Supply of </a:t>
            </a:r>
            <a:r>
              <a:rPr lang="en-US" sz="3200" b="1" dirty="0">
                <a:sym typeface="+mn-ea"/>
              </a:rPr>
              <a:t>Pipes (May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2" y="1374819"/>
            <a:ext cx="7678318" cy="46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Supply of Concrete </a:t>
            </a:r>
            <a:r>
              <a:rPr lang="en-US" sz="3200" b="1" dirty="0">
                <a:sym typeface="+mn-ea"/>
              </a:rPr>
              <a:t>Blocks (May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3" y="1378039"/>
            <a:ext cx="7665438" cy="46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Block </a:t>
            </a:r>
            <a:r>
              <a:rPr lang="en-US" sz="3200" b="1" dirty="0">
                <a:sym typeface="+mn-ea"/>
              </a:rPr>
              <a:t>Masonry (June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9" y="1394138"/>
            <a:ext cx="7671832" cy="46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097113" y="365125"/>
            <a:ext cx="11387332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Erection of Fire Fighting Pipes (June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78039"/>
            <a:ext cx="7665443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835" y="365125"/>
            <a:ext cx="8515343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Erection of Fire Fighting </a:t>
            </a:r>
            <a:r>
              <a:rPr lang="en-US" sz="3200" b="1" dirty="0">
                <a:sym typeface="+mn-ea"/>
              </a:rPr>
              <a:t>Pipes (June 2020</a:t>
            </a:r>
            <a:r>
              <a:rPr lang="en-US" sz="3200" b="1" dirty="0" smtClean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8039"/>
            <a:ext cx="7665442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Erection of HVAC </a:t>
            </a:r>
            <a:r>
              <a:rPr lang="en-US" sz="3200" b="1" dirty="0">
                <a:sym typeface="+mn-ea"/>
              </a:rPr>
              <a:t>Ducts (June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97357"/>
            <a:ext cx="7665442" cy="4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0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General </a:t>
            </a:r>
            <a:r>
              <a:rPr lang="en-US" sz="3200" b="1" dirty="0">
                <a:sym typeface="+mn-ea"/>
              </a:rPr>
              <a:t>Wiring (June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0" y="1378038"/>
            <a:ext cx="7665439" cy="46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1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Supply of Concrete </a:t>
            </a:r>
            <a:r>
              <a:rPr lang="en-US" sz="3200" b="1" dirty="0">
                <a:sym typeface="+mn-ea"/>
              </a:rPr>
              <a:t>Blocks (June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94137"/>
            <a:ext cx="7665442" cy="46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Block &amp; Plaster </a:t>
            </a:r>
            <a:r>
              <a:rPr lang="en-US" sz="3200" b="1" dirty="0">
                <a:sym typeface="+mn-ea"/>
              </a:rPr>
              <a:t>Work (June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90917"/>
            <a:ext cx="7691200" cy="46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Formwork for Mumty/OHWT/Machine Room Slab </a:t>
            </a:r>
            <a:r>
              <a:rPr lang="en-US" sz="3200" b="1" dirty="0">
                <a:sym typeface="+mn-ea"/>
              </a:rPr>
              <a:t>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78038"/>
            <a:ext cx="7665444" cy="46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FDOC-Rebar Work at Roof Slab (April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97357"/>
            <a:ext cx="7665444" cy="45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Formwork for Mumty/OHWT/Machine Room Slab </a:t>
            </a:r>
            <a:r>
              <a:rPr lang="en-US" sz="3200" b="1" dirty="0">
                <a:sym typeface="+mn-ea"/>
              </a:rPr>
              <a:t>(July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8038"/>
            <a:ext cx="7665442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Formwork for Mumty/OHWT/Machine Room Slab </a:t>
            </a:r>
            <a:r>
              <a:rPr lang="en-US" sz="3200" b="1" dirty="0">
                <a:sym typeface="+mn-ea"/>
              </a:rPr>
              <a:t>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81258"/>
            <a:ext cx="7665444" cy="46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Concrete Placement for OHWT Walls</a:t>
            </a:r>
            <a:br>
              <a:rPr lang="en-US" sz="2800" b="1" dirty="0" smtClean="0">
                <a:sym typeface="+mn-ea"/>
              </a:rPr>
            </a:br>
            <a:r>
              <a:rPr lang="en-US" sz="2800" b="1" dirty="0" smtClean="0">
                <a:sym typeface="+mn-ea"/>
              </a:rPr>
              <a:t> </a:t>
            </a:r>
            <a:r>
              <a:rPr lang="en-US" sz="3200" b="1" dirty="0">
                <a:sym typeface="+mn-ea"/>
              </a:rPr>
              <a:t>(July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4" y="1381182"/>
            <a:ext cx="7652566" cy="4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4224" y="365125"/>
            <a:ext cx="9764594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Dismantling of Block Masonry (July </a:t>
            </a:r>
            <a:r>
              <a:rPr lang="en-US" sz="3200" b="1" dirty="0">
                <a:sym typeface="+mn-ea"/>
              </a:rPr>
              <a:t>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78037"/>
            <a:ext cx="7665443" cy="45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Block </a:t>
            </a:r>
            <a:r>
              <a:rPr lang="en-US" sz="3200" b="1" dirty="0">
                <a:sym typeface="+mn-ea"/>
              </a:rPr>
              <a:t>Work (July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90917"/>
            <a:ext cx="7665442" cy="46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Plaster </a:t>
            </a:r>
            <a:r>
              <a:rPr lang="en-US" sz="3200" b="1" dirty="0">
                <a:sym typeface="+mn-ea"/>
              </a:rPr>
              <a:t>Work 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78038"/>
            <a:ext cx="7665443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Plaster </a:t>
            </a:r>
            <a:r>
              <a:rPr lang="en-US" sz="3200" b="1" dirty="0">
                <a:sym typeface="+mn-ea"/>
              </a:rPr>
              <a:t>Work (July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65161"/>
            <a:ext cx="7665443" cy="4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Water </a:t>
            </a:r>
            <a:r>
              <a:rPr lang="en-US" sz="3200" b="1" dirty="0">
                <a:sym typeface="+mn-ea"/>
              </a:rPr>
              <a:t>Proofing 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81258"/>
            <a:ext cx="7665442" cy="4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Erection of Cable </a:t>
            </a:r>
            <a:r>
              <a:rPr lang="en-US" sz="3200" b="1" dirty="0">
                <a:sym typeface="+mn-ea"/>
              </a:rPr>
              <a:t>Tray 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84478"/>
            <a:ext cx="7665443" cy="45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1517" y="365125"/>
            <a:ext cx="9272788" cy="1325563"/>
          </a:xfrm>
        </p:spPr>
        <p:txBody>
          <a:bodyPr/>
          <a:lstStyle/>
          <a:p>
            <a:pPr algn="ctr"/>
            <a:r>
              <a:rPr lang="en-US" sz="3100" b="1" dirty="0" smtClean="0">
                <a:sym typeface="+mn-ea"/>
              </a:rPr>
              <a:t>FDOC – Erection &amp; Insulation of HVAC </a:t>
            </a:r>
            <a:r>
              <a:rPr lang="en-US" sz="3100" b="1" dirty="0">
                <a:sym typeface="+mn-ea"/>
              </a:rPr>
              <a:t>Ducts (July 2020) </a:t>
            </a:r>
            <a:endParaRPr lang="en-US" sz="3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68380"/>
            <a:ext cx="7665442" cy="46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3183" y="442399"/>
            <a:ext cx="8912180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FDOC-Rebar &amp; Formwork at Main </a:t>
            </a:r>
            <a:r>
              <a:rPr lang="en-US" sz="3200" b="1" dirty="0">
                <a:sym typeface="+mn-ea"/>
              </a:rPr>
              <a:t>Stairs (April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4819"/>
            <a:ext cx="7665442" cy="46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Supply of Concrete </a:t>
            </a:r>
            <a:r>
              <a:rPr lang="en-US" sz="3200" b="1" dirty="0">
                <a:sym typeface="+mn-ea"/>
              </a:rPr>
              <a:t>Blocks 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5" y="1365964"/>
            <a:ext cx="7645761" cy="4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Supply of </a:t>
            </a:r>
            <a:r>
              <a:rPr lang="en-US" sz="3200" b="1" dirty="0">
                <a:sym typeface="+mn-ea"/>
              </a:rPr>
              <a:t>Tiles (July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90916"/>
            <a:ext cx="7678323" cy="46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Screeding in Basement </a:t>
            </a:r>
            <a:r>
              <a:rPr lang="en-US" sz="3200" b="1" dirty="0">
                <a:sym typeface="+mn-ea"/>
              </a:rPr>
              <a:t>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2" y="1378038"/>
            <a:ext cx="7682615" cy="46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Tile Work at Ground </a:t>
            </a:r>
            <a:r>
              <a:rPr lang="en-US" sz="28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55500"/>
            <a:ext cx="7665442" cy="46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Tile Work at Ground </a:t>
            </a:r>
            <a:r>
              <a:rPr lang="en-US" sz="28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84476"/>
            <a:ext cx="7665443" cy="46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at Ground Floor (August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49060"/>
            <a:ext cx="7665444" cy="46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at </a:t>
            </a:r>
            <a:r>
              <a:rPr lang="en-US" sz="2800" b="1" dirty="0" smtClean="0">
                <a:sym typeface="+mn-ea"/>
              </a:rPr>
              <a:t>First </a:t>
            </a:r>
            <a:r>
              <a:rPr lang="en-US" sz="28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78037"/>
            <a:ext cx="7665443" cy="46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at </a:t>
            </a:r>
            <a:r>
              <a:rPr lang="en-US" sz="2800" b="1" dirty="0" smtClean="0">
                <a:sym typeface="+mn-ea"/>
              </a:rPr>
              <a:t>First </a:t>
            </a:r>
            <a:r>
              <a:rPr lang="en-US" sz="28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" y="1378037"/>
            <a:ext cx="7674030" cy="46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Granite Work at </a:t>
            </a:r>
            <a:r>
              <a:rPr lang="en-US" sz="2800" b="1" dirty="0">
                <a:sym typeface="+mn-ea"/>
              </a:rPr>
              <a:t>Stairs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78038"/>
            <a:ext cx="7678321" cy="46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Granite Work at </a:t>
            </a:r>
            <a:r>
              <a:rPr lang="en-US" sz="2800" b="1" dirty="0">
                <a:sym typeface="+mn-ea"/>
              </a:rPr>
              <a:t>Columns (August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5" y="1384475"/>
            <a:ext cx="7665444" cy="46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/>
              <a:t>FDOC-Supply of Steel by Pak Iron </a:t>
            </a:r>
            <a:r>
              <a:rPr lang="en-US" sz="3200" b="1" dirty="0">
                <a:sym typeface="+mn-ea"/>
              </a:rPr>
              <a:t>(April 2020)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95522"/>
            <a:ext cx="7652563" cy="45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External Plaster </a:t>
            </a:r>
            <a:r>
              <a:rPr lang="en-US" sz="3200" b="1" dirty="0">
                <a:sym typeface="+mn-ea"/>
              </a:rPr>
              <a:t>Work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78039"/>
            <a:ext cx="7678322" cy="46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External Plaster </a:t>
            </a:r>
            <a:r>
              <a:rPr lang="en-US" sz="3200" b="1" dirty="0">
                <a:sym typeface="+mn-ea"/>
              </a:rPr>
              <a:t>Work (August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2" y="1378037"/>
            <a:ext cx="7669738" cy="46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Façade </a:t>
            </a:r>
            <a:r>
              <a:rPr lang="en-US" sz="3200" b="1" dirty="0">
                <a:sym typeface="+mn-ea"/>
              </a:rPr>
              <a:t>Work (August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52280"/>
            <a:ext cx="7678321" cy="4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Façade </a:t>
            </a:r>
            <a:r>
              <a:rPr lang="en-US" sz="3200" b="1" dirty="0">
                <a:sym typeface="+mn-ea"/>
              </a:rPr>
              <a:t>Work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6" y="1378037"/>
            <a:ext cx="7674032" cy="46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MEP Works at </a:t>
            </a:r>
            <a:r>
              <a:rPr lang="en-US" sz="3200" b="1" dirty="0">
                <a:sym typeface="+mn-ea"/>
              </a:rPr>
              <a:t>Roof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65159"/>
            <a:ext cx="7665443" cy="4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</a:t>
            </a:r>
            <a:r>
              <a:rPr lang="en-US" sz="3200" b="1" dirty="0">
                <a:sym typeface="+mn-ea"/>
              </a:rPr>
              <a:t>– </a:t>
            </a:r>
            <a:r>
              <a:rPr lang="en-US" sz="3200" b="1" dirty="0" smtClean="0">
                <a:sym typeface="+mn-ea"/>
              </a:rPr>
              <a:t>MEP Works at 3</a:t>
            </a:r>
            <a:r>
              <a:rPr lang="en-US" sz="3200" b="1" baseline="30000" dirty="0" smtClean="0">
                <a:sym typeface="+mn-ea"/>
              </a:rPr>
              <a:t>rd</a:t>
            </a:r>
            <a:r>
              <a:rPr lang="en-US" sz="3200" b="1" dirty="0" smtClean="0">
                <a:sym typeface="+mn-ea"/>
              </a:rPr>
              <a:t> </a:t>
            </a:r>
            <a:r>
              <a:rPr lang="en-US" sz="32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5" y="1365160"/>
            <a:ext cx="7682614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MEP Works at 2</a:t>
            </a:r>
            <a:r>
              <a:rPr lang="en-US" sz="3200" b="1" baseline="30000" dirty="0" smtClean="0">
                <a:sym typeface="+mn-ea"/>
              </a:rPr>
              <a:t>nd</a:t>
            </a:r>
            <a:r>
              <a:rPr lang="en-US" sz="3200" b="1" dirty="0" smtClean="0">
                <a:sym typeface="+mn-ea"/>
              </a:rPr>
              <a:t> </a:t>
            </a:r>
            <a:r>
              <a:rPr lang="en-US" sz="32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" y="1381258"/>
            <a:ext cx="7665443" cy="46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MEP Works at 1</a:t>
            </a:r>
            <a:r>
              <a:rPr lang="en-US" sz="3200" b="1" baseline="30000" dirty="0" smtClean="0">
                <a:sym typeface="+mn-ea"/>
              </a:rPr>
              <a:t>st</a:t>
            </a:r>
            <a:r>
              <a:rPr lang="en-US" sz="3200" b="1" dirty="0" smtClean="0">
                <a:sym typeface="+mn-ea"/>
              </a:rPr>
              <a:t> </a:t>
            </a:r>
            <a:r>
              <a:rPr lang="en-US" sz="32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36181"/>
            <a:ext cx="7678322" cy="47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5319" y="365125"/>
            <a:ext cx="8515343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– MEP Works at Ground </a:t>
            </a:r>
            <a:r>
              <a:rPr lang="en-US" sz="3200" b="1" dirty="0">
                <a:sym typeface="+mn-ea"/>
              </a:rPr>
              <a:t>Floor (August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3" y="1365159"/>
            <a:ext cx="7669737" cy="46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384478"/>
            <a:ext cx="7665442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2432" y="365125"/>
            <a:ext cx="8167718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FDOC-Dismantling of Block </a:t>
            </a:r>
            <a:r>
              <a:rPr lang="en-US" sz="3200" b="1" dirty="0">
                <a:sym typeface="+mn-ea"/>
              </a:rPr>
              <a:t>Masonry (April 2020)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94138"/>
            <a:ext cx="7665442" cy="46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371599"/>
            <a:ext cx="7704080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External Plaster / Paint </a:t>
            </a:r>
            <a:r>
              <a:rPr lang="en-US" sz="2800" b="1" dirty="0">
                <a:sym typeface="+mn-ea"/>
              </a:rPr>
              <a:t>Work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371599"/>
            <a:ext cx="7637172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</a:t>
            </a:r>
            <a:r>
              <a:rPr lang="en-US" sz="2800" b="1" dirty="0" smtClean="0">
                <a:sym typeface="+mn-ea"/>
              </a:rPr>
              <a:t>External </a:t>
            </a:r>
            <a:r>
              <a:rPr lang="en-US" sz="2800" b="1" dirty="0">
                <a:sym typeface="+mn-ea"/>
              </a:rPr>
              <a:t>Development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78039"/>
            <a:ext cx="7665443" cy="45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</a:t>
            </a:r>
            <a:r>
              <a:rPr lang="en-US" sz="2800" b="1" dirty="0" smtClean="0">
                <a:sym typeface="+mn-ea"/>
              </a:rPr>
              <a:t>External </a:t>
            </a:r>
            <a:r>
              <a:rPr lang="en-US" sz="2800" b="1" dirty="0">
                <a:sym typeface="+mn-ea"/>
              </a:rPr>
              <a:t>Development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" y="1378038"/>
            <a:ext cx="7674029" cy="46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</a:t>
            </a:r>
            <a:r>
              <a:rPr lang="en-US" sz="2800" b="1" dirty="0" smtClean="0">
                <a:sym typeface="+mn-ea"/>
              </a:rPr>
              <a:t>(Basement</a:t>
            </a:r>
            <a:r>
              <a:rPr lang="en-US" sz="2800" b="1" dirty="0">
                <a:sym typeface="+mn-ea"/>
              </a:rPr>
              <a:t>)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1365160"/>
            <a:ext cx="7678322" cy="46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Tile / Granite Work (Entrance</a:t>
            </a:r>
            <a:r>
              <a:rPr lang="en-US" sz="2800" b="1" dirty="0">
                <a:sym typeface="+mn-ea"/>
              </a:rPr>
              <a:t>) (Sept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19231"/>
          <a:stretch/>
        </p:blipFill>
        <p:spPr>
          <a:xfrm>
            <a:off x="785611" y="1352282"/>
            <a:ext cx="7678321" cy="46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Roof </a:t>
            </a:r>
            <a:r>
              <a:rPr lang="en-US" sz="2800" b="1" dirty="0">
                <a:sym typeface="+mn-ea"/>
              </a:rPr>
              <a:t>Treatment (Sept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74818"/>
            <a:ext cx="7665442" cy="4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Roof </a:t>
            </a:r>
            <a:r>
              <a:rPr lang="en-US" sz="2800" b="1" dirty="0">
                <a:sym typeface="+mn-ea"/>
              </a:rPr>
              <a:t>Treatment (Sept 2020</a:t>
            </a:r>
            <a:r>
              <a:rPr lang="en-US" sz="2800" b="1" dirty="0" smtClean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" y="1371599"/>
            <a:ext cx="7611415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Work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6" y="1378038"/>
            <a:ext cx="7693183" cy="46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4"/>
          <a:stretch/>
        </p:blipFill>
        <p:spPr>
          <a:xfrm>
            <a:off x="850005" y="1381258"/>
            <a:ext cx="7585657" cy="46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824" y="365125"/>
            <a:ext cx="7948778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FDOC-Dismantling of Block </a:t>
            </a:r>
            <a:r>
              <a:rPr lang="en-US" sz="3200" b="1" dirty="0">
                <a:sym typeface="+mn-ea"/>
              </a:rPr>
              <a:t>Masonry (April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97357"/>
            <a:ext cx="7572778" cy="46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(Oct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1" y="1359526"/>
            <a:ext cx="7674029" cy="46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8" y="1379171"/>
            <a:ext cx="7626753" cy="46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External Plaster / Paint </a:t>
            </a:r>
            <a:r>
              <a:rPr lang="en-US" sz="2800" b="1" dirty="0">
                <a:sym typeface="+mn-ea"/>
              </a:rPr>
              <a:t>Work (Oct 2020) 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5" y="1372405"/>
            <a:ext cx="7639685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</a:t>
            </a:r>
            <a:r>
              <a:rPr lang="en-US" sz="2800" b="1" dirty="0" smtClean="0">
                <a:sym typeface="+mn-ea"/>
              </a:rPr>
              <a:t>External </a:t>
            </a:r>
            <a:r>
              <a:rPr lang="en-US" sz="2800" b="1" dirty="0">
                <a:sym typeface="+mn-ea"/>
              </a:rPr>
              <a:t>Development (Oct 2020</a:t>
            </a:r>
            <a:r>
              <a:rPr lang="en-US" sz="2800" b="1" dirty="0" smtClean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 b="35013"/>
          <a:stretch/>
        </p:blipFill>
        <p:spPr>
          <a:xfrm>
            <a:off x="841151" y="1378040"/>
            <a:ext cx="7609902" cy="46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</a:t>
            </a:r>
            <a:r>
              <a:rPr lang="en-US" sz="2800" b="1" dirty="0" smtClean="0">
                <a:sym typeface="+mn-ea"/>
              </a:rPr>
              <a:t>(3</a:t>
            </a:r>
            <a:r>
              <a:rPr lang="en-US" sz="2800" b="1" baseline="30000" dirty="0" smtClean="0">
                <a:sym typeface="+mn-ea"/>
              </a:rPr>
              <a:t>rd</a:t>
            </a:r>
            <a:r>
              <a:rPr lang="en-US" sz="2800" b="1" dirty="0" smtClean="0">
                <a:sym typeface="+mn-ea"/>
              </a:rPr>
              <a:t> Floor</a:t>
            </a:r>
            <a:r>
              <a:rPr lang="en-US" sz="2800" b="1" dirty="0">
                <a:sym typeface="+mn-ea"/>
              </a:rPr>
              <a:t>)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78039"/>
            <a:ext cx="7601048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9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</a:t>
            </a:r>
            <a:r>
              <a:rPr lang="en-US" sz="2800" b="1" dirty="0" smtClean="0">
                <a:sym typeface="+mn-ea"/>
              </a:rPr>
              <a:t>(Lifts</a:t>
            </a:r>
            <a:r>
              <a:rPr lang="en-US" sz="2800" b="1" dirty="0">
                <a:sym typeface="+mn-ea"/>
              </a:rPr>
              <a:t>) (Oct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0" y="1365159"/>
            <a:ext cx="7597023" cy="46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4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</a:t>
            </a:r>
            <a:r>
              <a:rPr lang="en-US" sz="2800" b="1" dirty="0" smtClean="0">
                <a:sym typeface="+mn-ea"/>
              </a:rPr>
              <a:t>(Wash Rooms</a:t>
            </a:r>
            <a:r>
              <a:rPr lang="en-US" sz="2800" b="1" dirty="0">
                <a:sym typeface="+mn-ea"/>
              </a:rPr>
              <a:t>) (Oct 2020) 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" y="1378040"/>
            <a:ext cx="7581631" cy="46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Tile Work </a:t>
            </a:r>
            <a:r>
              <a:rPr lang="en-US" sz="2800" b="1" dirty="0" smtClean="0">
                <a:sym typeface="+mn-ea"/>
              </a:rPr>
              <a:t>(Wash Rooms</a:t>
            </a:r>
            <a:r>
              <a:rPr lang="en-US" sz="2800" b="1" dirty="0">
                <a:sym typeface="+mn-ea"/>
              </a:rPr>
              <a:t>)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1" y="1365160"/>
            <a:ext cx="7597022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7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Tile / Granite Work (Entrance</a:t>
            </a:r>
            <a:r>
              <a:rPr lang="en-US" sz="2800" b="1" dirty="0">
                <a:sym typeface="+mn-ea"/>
              </a:rPr>
              <a:t>) (Oct </a:t>
            </a:r>
            <a:r>
              <a:rPr lang="en-US" sz="2800" b="1">
                <a:sym typeface="+mn-ea"/>
              </a:rPr>
              <a:t>2020</a:t>
            </a:r>
            <a:r>
              <a:rPr lang="en-US" sz="2800" b="1" smtClean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19231"/>
          <a:stretch/>
        </p:blipFill>
        <p:spPr>
          <a:xfrm>
            <a:off x="785611" y="1352282"/>
            <a:ext cx="7678321" cy="46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18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Granite </a:t>
            </a:r>
            <a:r>
              <a:rPr lang="en-US" sz="2800" b="1" dirty="0">
                <a:sym typeface="+mn-ea"/>
              </a:rPr>
              <a:t>Work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" y="1378038"/>
            <a:ext cx="7609901" cy="46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3335" y="390883"/>
            <a:ext cx="8603088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Concrete Placement of Roof </a:t>
            </a:r>
            <a:r>
              <a:rPr lang="en-US" sz="3200" b="1" dirty="0">
                <a:sym typeface="+mn-ea"/>
              </a:rPr>
              <a:t>Slab </a:t>
            </a:r>
            <a:r>
              <a:rPr lang="en-US" sz="3200" b="1" dirty="0" smtClean="0">
                <a:sym typeface="+mn-ea"/>
              </a:rPr>
              <a:t>(May 2020</a:t>
            </a:r>
            <a:r>
              <a:rPr lang="en-US" sz="3200" b="1" dirty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7" y="1387700"/>
            <a:ext cx="7579166" cy="45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0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Roof </a:t>
            </a:r>
            <a:r>
              <a:rPr lang="en-US" sz="2800" b="1" dirty="0">
                <a:sym typeface="+mn-ea"/>
              </a:rPr>
              <a:t>Treatment (Oct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81510"/>
            <a:ext cx="7626806" cy="4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15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74819"/>
            <a:ext cx="7626806" cy="46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4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Façade </a:t>
            </a:r>
            <a:r>
              <a:rPr lang="en-US" sz="2800" b="1" dirty="0">
                <a:sym typeface="+mn-ea"/>
              </a:rPr>
              <a:t>Work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4" y="1371600"/>
            <a:ext cx="7613928" cy="46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78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Internal </a:t>
            </a:r>
            <a:r>
              <a:rPr lang="en-US" sz="2800" b="1" dirty="0">
                <a:sym typeface="+mn-ea"/>
              </a:rPr>
              <a:t>Works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65159"/>
            <a:ext cx="7601048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98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Internal </a:t>
            </a:r>
            <a:r>
              <a:rPr lang="en-US" sz="2800" b="1" dirty="0">
                <a:sym typeface="+mn-ea"/>
              </a:rPr>
              <a:t>Works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5" y="1384477"/>
            <a:ext cx="7626807" cy="46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61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ym typeface="+mn-ea"/>
              </a:rPr>
              <a:t>FDOC – </a:t>
            </a:r>
            <a:r>
              <a:rPr lang="en-US" sz="2800" b="1" dirty="0" smtClean="0">
                <a:sym typeface="+mn-ea"/>
              </a:rPr>
              <a:t>Roof </a:t>
            </a:r>
            <a:r>
              <a:rPr lang="en-US" sz="2800" b="1" dirty="0">
                <a:sym typeface="+mn-ea"/>
              </a:rPr>
              <a:t>Works (Nov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71599"/>
            <a:ext cx="7626806" cy="46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48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External Plaster / Paint </a:t>
            </a:r>
            <a:r>
              <a:rPr lang="en-US" sz="2800" b="1" dirty="0">
                <a:sym typeface="+mn-ea"/>
              </a:rPr>
              <a:t>Work (Nov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65160"/>
            <a:ext cx="7613926" cy="46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59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FDOC – External Plaster / Paint </a:t>
            </a:r>
            <a:r>
              <a:rPr lang="en-US" sz="2800" b="1" dirty="0">
                <a:sym typeface="+mn-ea"/>
              </a:rPr>
              <a:t>Work (Nov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1365160"/>
            <a:ext cx="7613926" cy="46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0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06" y="365125"/>
            <a:ext cx="7886791" cy="1325563"/>
          </a:xfrm>
        </p:spPr>
        <p:txBody>
          <a:bodyPr/>
          <a:lstStyle/>
          <a:p>
            <a:pPr algn="ctr"/>
            <a:r>
              <a:rPr lang="en-US" dirty="0" smtClean="0"/>
              <a:t>CCC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7127" y="1365161"/>
            <a:ext cx="7768470" cy="48553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545" y="365125"/>
            <a:ext cx="8976574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CCC-Formwork for Roof Slab in </a:t>
            </a:r>
            <a:r>
              <a:rPr lang="en-US" sz="3200" b="1" dirty="0">
                <a:sym typeface="+mn-ea"/>
              </a:rPr>
              <a:t>Progress (April 2020)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49061"/>
            <a:ext cx="7691200" cy="46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0456" y="365125"/>
            <a:ext cx="8731876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FDOC - Concrete Placement of Roof </a:t>
            </a:r>
            <a:r>
              <a:rPr lang="en-US" sz="3200" b="1" dirty="0">
                <a:sym typeface="+mn-ea"/>
              </a:rPr>
              <a:t>Slab </a:t>
            </a:r>
            <a:r>
              <a:rPr lang="en-US" sz="3200" b="1" dirty="0" smtClean="0">
                <a:sym typeface="+mn-ea"/>
              </a:rPr>
              <a:t>(May 2020</a:t>
            </a:r>
            <a:r>
              <a:rPr lang="en-US" sz="3200" b="1" dirty="0">
                <a:sym typeface="+mn-ea"/>
              </a:rPr>
              <a:t>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1" y="1395950"/>
            <a:ext cx="7665447" cy="46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3337" y="365125"/>
            <a:ext cx="8618479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CCC-Formwork for Roof Slab in </a:t>
            </a:r>
            <a:r>
              <a:rPr lang="en-US" sz="3200" b="1" dirty="0">
                <a:sym typeface="+mn-ea"/>
              </a:rPr>
              <a:t>Progress (April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39401"/>
            <a:ext cx="7678323" cy="46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288" y="365125"/>
            <a:ext cx="8772920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CCC-Formwork for Roof Slab in </a:t>
            </a:r>
            <a:r>
              <a:rPr lang="en-US" sz="3200" b="1" dirty="0">
                <a:sym typeface="+mn-ea"/>
              </a:rPr>
              <a:t>Progress (April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387697"/>
            <a:ext cx="7572778" cy="4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CCC-Formwork for Roof </a:t>
            </a:r>
            <a:r>
              <a:rPr lang="en-US" sz="3200" b="1" dirty="0">
                <a:sym typeface="+mn-ea"/>
              </a:rPr>
              <a:t>Slab (May 2020)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" y="1368378"/>
            <a:ext cx="7585656" cy="46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611" y="365125"/>
            <a:ext cx="8515448" cy="1325563"/>
          </a:xfrm>
        </p:spPr>
        <p:txBody>
          <a:bodyPr/>
          <a:lstStyle/>
          <a:p>
            <a:pPr algn="ctr"/>
            <a:r>
              <a:rPr lang="en-US" sz="3200" b="1" dirty="0" smtClean="0">
                <a:sym typeface="+mn-ea"/>
              </a:rPr>
              <a:t>CCC – Formwork for Roof Slab (Cineplex) (July 2020) 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1" y="1372405"/>
            <a:ext cx="7670399" cy="46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CCC – Concrete Placement at Roof Slab (Cineplex</a:t>
            </a:r>
            <a:r>
              <a:rPr lang="en-US" sz="2800" b="1" dirty="0">
                <a:sym typeface="+mn-ea"/>
              </a:rPr>
              <a:t>) </a:t>
            </a:r>
            <a:r>
              <a:rPr lang="en-US" sz="2800" b="1" dirty="0" smtClean="0">
                <a:sym typeface="+mn-ea"/>
              </a:rPr>
              <a:t/>
            </a:r>
            <a:br>
              <a:rPr lang="en-US" sz="2800" b="1" dirty="0" smtClean="0">
                <a:sym typeface="+mn-ea"/>
              </a:rPr>
            </a:br>
            <a:r>
              <a:rPr lang="en-US" sz="2800" b="1" dirty="0" smtClean="0">
                <a:sym typeface="+mn-ea"/>
              </a:rPr>
              <a:t>(</a:t>
            </a:r>
            <a:r>
              <a:rPr lang="en-US" sz="2800" b="1" dirty="0">
                <a:sym typeface="+mn-ea"/>
              </a:rPr>
              <a:t>July 2020) 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65161"/>
            <a:ext cx="7665442" cy="4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CCC – Concrete Placement at Roof Slab (Cineplex</a:t>
            </a:r>
            <a:r>
              <a:rPr lang="en-US" sz="2800" b="1" dirty="0">
                <a:sym typeface="+mn-ea"/>
              </a:rPr>
              <a:t>) </a:t>
            </a:r>
            <a:r>
              <a:rPr lang="en-US" sz="2800" b="1" dirty="0" smtClean="0">
                <a:sym typeface="+mn-ea"/>
              </a:rPr>
              <a:t/>
            </a:r>
            <a:br>
              <a:rPr lang="en-US" sz="2800" b="1" dirty="0" smtClean="0">
                <a:sym typeface="+mn-ea"/>
              </a:rPr>
            </a:br>
            <a:r>
              <a:rPr lang="en-US" sz="2800" b="1" dirty="0" smtClean="0">
                <a:sym typeface="+mn-ea"/>
              </a:rPr>
              <a:t>(</a:t>
            </a:r>
            <a:r>
              <a:rPr lang="en-US" sz="2800" b="1" dirty="0">
                <a:sym typeface="+mn-ea"/>
              </a:rPr>
              <a:t>July 2020)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5" y="1378039"/>
            <a:ext cx="7665445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CCC – Supply of </a:t>
            </a:r>
            <a:r>
              <a:rPr lang="en-US" sz="2800" b="1" dirty="0">
                <a:sym typeface="+mn-ea"/>
              </a:rPr>
              <a:t>Steel (July 2020) 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382062"/>
            <a:ext cx="7665441" cy="46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52" y="378004"/>
            <a:ext cx="9146408" cy="1325563"/>
          </a:xfrm>
        </p:spPr>
        <p:txBody>
          <a:bodyPr/>
          <a:lstStyle/>
          <a:p>
            <a:pPr algn="ctr"/>
            <a:r>
              <a:rPr lang="en-US" sz="3100" b="1" dirty="0" smtClean="0">
                <a:sym typeface="+mn-ea"/>
              </a:rPr>
              <a:t>CCC – Formwork for Roof Slab (Cineplex) (August 2020)</a:t>
            </a:r>
            <a:endParaRPr lang="en-US" sz="31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" y="1378039"/>
            <a:ext cx="7674030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06828" y="365125"/>
            <a:ext cx="12134411" cy="1325563"/>
          </a:xfrm>
        </p:spPr>
        <p:txBody>
          <a:bodyPr/>
          <a:lstStyle/>
          <a:p>
            <a:pPr algn="ctr"/>
            <a:r>
              <a:rPr lang="en-US" sz="2800" b="1" dirty="0">
                <a:sym typeface="+mn-ea"/>
              </a:rPr>
              <a:t>CCC – Formwork for Roof Slab (Cineplex</a:t>
            </a:r>
            <a:r>
              <a:rPr lang="en-US" sz="2800" b="1" dirty="0" smtClean="0">
                <a:sym typeface="+mn-ea"/>
              </a:rPr>
              <a:t>) (August 2020)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" y="1378039"/>
            <a:ext cx="7678323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3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045597" y="365125"/>
            <a:ext cx="11400211" cy="1325563"/>
          </a:xfrm>
        </p:spPr>
        <p:txBody>
          <a:bodyPr/>
          <a:lstStyle/>
          <a:p>
            <a:pPr algn="ctr"/>
            <a:r>
              <a:rPr lang="en-US" sz="2800" b="1" dirty="0" smtClean="0">
                <a:sym typeface="+mn-ea"/>
              </a:rPr>
              <a:t>CCC – Formwork for OHWT-01 Bottom </a:t>
            </a:r>
            <a:r>
              <a:rPr lang="en-US" sz="2800" b="1" dirty="0">
                <a:sym typeface="+mn-ea"/>
              </a:rPr>
              <a:t>Slab (August 2020)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5" y="1378037"/>
            <a:ext cx="7674035" cy="46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1263</Words>
  <Application>Microsoft Office PowerPoint</Application>
  <PresentationFormat>On-screen Show (4:3)</PresentationFormat>
  <Paragraphs>161</Paragraphs>
  <Slides>139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Arial</vt:lpstr>
      <vt:lpstr>Calibri</vt:lpstr>
      <vt:lpstr>Calibri Light</vt:lpstr>
      <vt:lpstr>Times New Roman</vt:lpstr>
      <vt:lpstr>1_Office Theme</vt:lpstr>
      <vt:lpstr>1_Default Design</vt:lpstr>
      <vt:lpstr>2_Office Theme</vt:lpstr>
      <vt:lpstr>Progress Pictures </vt:lpstr>
      <vt:lpstr>FDOC-Formwork For Roof Slab (April 2020)</vt:lpstr>
      <vt:lpstr>FDOC-Rebar Work at Roof Slab (April 2020)</vt:lpstr>
      <vt:lpstr>FDOC-Rebar &amp; Formwork at Main Stairs (April 2020)</vt:lpstr>
      <vt:lpstr>FDOC-Supply of Steel by Pak Iron (April 2020)</vt:lpstr>
      <vt:lpstr>FDOC-Dismantling of Block Masonry (April 2020)</vt:lpstr>
      <vt:lpstr>FDOC-Dismantling of Block Masonry (April 2020)</vt:lpstr>
      <vt:lpstr>FDOC - Concrete Placement of Roof Slab (May 2020)</vt:lpstr>
      <vt:lpstr>FDOC - Concrete Placement of Roof Slab (May 2020)</vt:lpstr>
      <vt:lpstr>FDOC - Roof Slab &amp; Parapet Wall (May 2020)</vt:lpstr>
      <vt:lpstr>FDOC - Dismantling of Block Masonry (May 2020)</vt:lpstr>
      <vt:lpstr>FDOC - Block Masonry (May 2020)</vt:lpstr>
      <vt:lpstr>FDOC - Block Masonry (May 2020)</vt:lpstr>
      <vt:lpstr>FDOC – Erection of Fire Fighting Pipes (May 2020)</vt:lpstr>
      <vt:lpstr>FDOC – Erection of Fire Fighting Pipes (May 2020)</vt:lpstr>
      <vt:lpstr>FDOC – Erection of Supports for Cable Tray (May 2020)</vt:lpstr>
      <vt:lpstr>FDOC – Erection of Supports for Cable Tray (May 2020)</vt:lpstr>
      <vt:lpstr>FDOC – Bore Hole for Earthing (May 2020)</vt:lpstr>
      <vt:lpstr>FDOC – Concrete Strength Testing (May 2020)</vt:lpstr>
      <vt:lpstr>FDOC – Supply of Pipes (May 2020)</vt:lpstr>
      <vt:lpstr>FDOC – Supply of Concrete Blocks (May 2020)</vt:lpstr>
      <vt:lpstr>FDOC - Block Masonry (June 2020)</vt:lpstr>
      <vt:lpstr>FDOC – Erection of Fire Fighting Pipes (June 2020)</vt:lpstr>
      <vt:lpstr>FDOC – Erection of Fire Fighting Pipes (June 2020)</vt:lpstr>
      <vt:lpstr>FDOC – Erection of HVAC Ducts (June 2020)</vt:lpstr>
      <vt:lpstr>FDOC – General Wiring (June 2020)</vt:lpstr>
      <vt:lpstr>FDOC – Supply of Concrete Blocks (June 2020)</vt:lpstr>
      <vt:lpstr>Block &amp; Plaster Work (June 2020)</vt:lpstr>
      <vt:lpstr>FDOC – Formwork for Mumty/OHWT/Machine Room Slab (July 2020) </vt:lpstr>
      <vt:lpstr>FDOC – Formwork for Mumty/OHWT/Machine Room Slab (July 2020) </vt:lpstr>
      <vt:lpstr>FDOC – Formwork for Mumty/OHWT/Machine Room Slab (July 2020) </vt:lpstr>
      <vt:lpstr>FDOC – Concrete Placement for OHWT Walls  (July 2020) </vt:lpstr>
      <vt:lpstr>FDOC – Dismantling of Block Masonry (July 2020)</vt:lpstr>
      <vt:lpstr>FDOC – Block Work (July 2020) </vt:lpstr>
      <vt:lpstr>FDOC – Plaster Work (July 2020) </vt:lpstr>
      <vt:lpstr>FDOC – Plaster Work (July 2020) </vt:lpstr>
      <vt:lpstr>FDOC – Water Proofing (July 2020) </vt:lpstr>
      <vt:lpstr>FDOC – Erection of Cable Tray (July 2020) </vt:lpstr>
      <vt:lpstr>FDOC – Erection &amp; Insulation of HVAC Ducts (July 2020) </vt:lpstr>
      <vt:lpstr>FDOC – Supply of Concrete Blocks (July 2020) </vt:lpstr>
      <vt:lpstr>FDOC – Supply of Tiles (July 2020) </vt:lpstr>
      <vt:lpstr>FDOC – Screeding in Basement (August 2020)</vt:lpstr>
      <vt:lpstr>FDOC – Tile Work at Ground Floor (August 2020)</vt:lpstr>
      <vt:lpstr>FDOC – Tile Work at Ground Floor (August 2020)</vt:lpstr>
      <vt:lpstr>FDOC – Tile Work at Ground Floor (August 2020)</vt:lpstr>
      <vt:lpstr>FDOC – Tile Work at First Floor (August 2020)</vt:lpstr>
      <vt:lpstr>FDOC – Tile Work at First Floor (August 2020)</vt:lpstr>
      <vt:lpstr>FDOC – Granite Work at Stairs (August 2020)</vt:lpstr>
      <vt:lpstr>FDOC – Granite Work at Columns (August 2020)</vt:lpstr>
      <vt:lpstr>FDOC – External Plaster Work (August 2020)</vt:lpstr>
      <vt:lpstr>FDOC – External Plaster Work (August 2020)</vt:lpstr>
      <vt:lpstr>FDOC – Façade Work (August 2020)</vt:lpstr>
      <vt:lpstr>FDOC – Façade Work (August 2020)</vt:lpstr>
      <vt:lpstr>FDOC – MEP Works at Roof (August 2020)</vt:lpstr>
      <vt:lpstr>FDOC – MEP Works at 3rd Floor (August 2020)</vt:lpstr>
      <vt:lpstr>FDOC – MEP Works at 2nd Floor (August 2020)</vt:lpstr>
      <vt:lpstr>FDOC – MEP Works at 1st Floor (August 2020)</vt:lpstr>
      <vt:lpstr>FDOC – MEP Works at Ground Floor (August 2020)</vt:lpstr>
      <vt:lpstr>FDOC – Façade Work (Sept 2020)</vt:lpstr>
      <vt:lpstr>FDOC – Façade Work (Sept 2020)</vt:lpstr>
      <vt:lpstr>FDOC – External Plaster / Paint Work (Sept 2020)</vt:lpstr>
      <vt:lpstr>FDOC – External Development (Sept 2020)</vt:lpstr>
      <vt:lpstr>FDOC – External Development (Sept 2020)</vt:lpstr>
      <vt:lpstr>FDOC – Tile Work (Basement) (Sept 2020)</vt:lpstr>
      <vt:lpstr>FDOC – Tile / Granite Work (Entrance) (Sept 2020)</vt:lpstr>
      <vt:lpstr>FDOC – Roof Treatment (Sept 2020)</vt:lpstr>
      <vt:lpstr>FDOC – Roof Treatment (Sept 2020)</vt:lpstr>
      <vt:lpstr>FDOC – Façade Work (Oct 2020) </vt:lpstr>
      <vt:lpstr>FDOC – Façade Work (Oct 2020) </vt:lpstr>
      <vt:lpstr>FDOC – Façade Work (Oct 2020) </vt:lpstr>
      <vt:lpstr>FDOC – Façade Work (Oct 2020) </vt:lpstr>
      <vt:lpstr>FDOC – External Plaster / Paint Work (Oct 2020) </vt:lpstr>
      <vt:lpstr>FDOC – External Development (Oct 2020)</vt:lpstr>
      <vt:lpstr>FDOC – Tile Work (3rd Floor) (Oct 2020) </vt:lpstr>
      <vt:lpstr>FDOC – Tile Work (Lifts) (Oct 2020) </vt:lpstr>
      <vt:lpstr>FDOC – Tile Work (Wash Rooms) (Oct 2020) </vt:lpstr>
      <vt:lpstr>FDOC – Tile Work (Wash Rooms) (Oct 2020) </vt:lpstr>
      <vt:lpstr>FDOC – Tile / Granite Work (Entrance) (Oct 2020)</vt:lpstr>
      <vt:lpstr>FDOC – Granite Work (Oct 2020) </vt:lpstr>
      <vt:lpstr>FDOC – Roof Treatment (Oct 2020) </vt:lpstr>
      <vt:lpstr>FDOC – Façade Work(Nov 2020)</vt:lpstr>
      <vt:lpstr>FDOC – Façade Work (Nov 2020)</vt:lpstr>
      <vt:lpstr>FDOC – Internal Works (Nov 2020)</vt:lpstr>
      <vt:lpstr>FDOC – Internal Works (Nov 2020)</vt:lpstr>
      <vt:lpstr>FDOC – Roof Works (Nov 2020)</vt:lpstr>
      <vt:lpstr>FDOC – External Plaster / Paint Work (Nov 2020)</vt:lpstr>
      <vt:lpstr>FDOC – External Plaster / Paint Work (Nov 2020)</vt:lpstr>
      <vt:lpstr>CCC</vt:lpstr>
      <vt:lpstr>CCC-Formwork for Roof Slab in Progress (April 2020)</vt:lpstr>
      <vt:lpstr>CCC-Formwork for Roof Slab in Progress (April 2020)</vt:lpstr>
      <vt:lpstr>CCC-Formwork for Roof Slab in Progress (April 2020)</vt:lpstr>
      <vt:lpstr>CCC-Formwork for Roof Slab (May 2020)</vt:lpstr>
      <vt:lpstr>CCC – Formwork for Roof Slab (Cineplex) (July 2020) </vt:lpstr>
      <vt:lpstr>CCC – Concrete Placement at Roof Slab (Cineplex)  (July 2020) </vt:lpstr>
      <vt:lpstr>CCC – Concrete Placement at Roof Slab (Cineplex)  (July 2020) </vt:lpstr>
      <vt:lpstr>CCC – Supply of Steel (July 2020) </vt:lpstr>
      <vt:lpstr>CCC – Formwork for Roof Slab (Cineplex) (August 2020)</vt:lpstr>
      <vt:lpstr>CCC – Formwork for Roof Slab (Cineplex) (August 2020) </vt:lpstr>
      <vt:lpstr>CCC – Formwork for OHWT-01 Bottom Slab (August 2020)</vt:lpstr>
      <vt:lpstr>CCC – Formwork for OHWT-02 Walls (August 2020)</vt:lpstr>
      <vt:lpstr>CCC – Formwork for Roof Slab (Cineplex) (Sept 2020)</vt:lpstr>
      <vt:lpstr>CCC – Concrete Placement for Roof Slab (Cineplex)  (Sept 2020)</vt:lpstr>
      <vt:lpstr>CCC – Formwork for Roof Slab (Cineplex) (Oct 2020)</vt:lpstr>
      <vt:lpstr>CCC – Concrete Placement for Roof Slab (Cineplex) (Oct 2020)</vt:lpstr>
      <vt:lpstr>CCC – Structure Works (Cineplex) (Nov 2020) </vt:lpstr>
      <vt:lpstr>CCC – Structure Works (Cineplex) (Nov 2020)</vt:lpstr>
      <vt:lpstr>CCC – Structure Works (Cineplex) (Nov 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Pictures</dc:title>
  <dc:creator>Muhammad.Rohan</dc:creator>
  <cp:lastModifiedBy>IA</cp:lastModifiedBy>
  <cp:revision>205</cp:revision>
  <cp:lastPrinted>2020-06-25T08:31:35Z</cp:lastPrinted>
  <dcterms:created xsi:type="dcterms:W3CDTF">2019-02-18T06:05:00Z</dcterms:created>
  <dcterms:modified xsi:type="dcterms:W3CDTF">2020-12-22T05:17:19Z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